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73" r:id="rId5"/>
    <p:sldId id="271" r:id="rId6"/>
    <p:sldId id="272" r:id="rId7"/>
    <p:sldId id="274" r:id="rId8"/>
    <p:sldId id="275" r:id="rId9"/>
    <p:sldId id="27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lrMapOvr bg1="lt1" tx1="dk1" bg2="lt2" tx2="dk2" accent1="accent1" accent2="accent2" accent3="accent3" accent4="accent4" accent5="accent5" accent6="accent6" hlink="hlink" folHlink="folHlink"/>
  <c:chart>
    <c:plotArea>
      <c:layout/>
      <c:scatterChart>
        <c:scatterStyle val="smoothMarker"/>
        <c:ser>
          <c:idx val="0"/>
          <c:order val="0"/>
          <c:marker>
            <c:symbol val="none"/>
          </c:marker>
          <c:xVal>
            <c:numRef>
              <c:f>[1]transit!$A$1:$A$20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xVal>
          <c:yVal>
            <c:numRef>
              <c:f>[1]transit!$B$1:$B$20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yVal>
          <c:smooth val="1"/>
        </c:ser>
        <c:axId val="150619648"/>
        <c:axId val="173722240"/>
      </c:scatterChart>
      <c:valAx>
        <c:axId val="1506196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g/</a:t>
                </a:r>
                <a:r>
                  <a:rPr lang="en-GB">
                    <a:latin typeface="Symbol" pitchFamily="18" charset="2"/>
                  </a:rPr>
                  <a:t>bl</a:t>
                </a:r>
              </a:p>
            </c:rich>
          </c:tx>
          <c:layout/>
        </c:title>
        <c:numFmt formatCode="General" sourceLinked="1"/>
        <c:tickLblPos val="nextTo"/>
        <c:crossAx val="173722240"/>
        <c:crosses val="autoZero"/>
        <c:crossBetween val="midCat"/>
      </c:valAx>
      <c:valAx>
        <c:axId val="17372224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/>
                  <a:t>Transit time factor, T</a:t>
                </a:r>
              </a:p>
            </c:rich>
          </c:tx>
          <c:layout/>
        </c:title>
        <c:numFmt formatCode="General" sourceLinked="1"/>
        <c:tickLblPos val="nextTo"/>
        <c:crossAx val="150619648"/>
        <c:crosses val="autoZero"/>
        <c:crossBetween val="midCat"/>
      </c:valAx>
    </c:plotArea>
    <c:plotVisOnly val="1"/>
  </c:chart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B5FE69-6F74-440C-9509-2380432B6E59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E3CDC-7345-4E33-AF69-423981FCA05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AE6BC3-00FD-4F9F-83E9-3B17D69319B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AE6BC3-00FD-4F9F-83E9-3B17D69319B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C5643B-EDDD-4AD2-86EA-085BCCED78C3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BB9DC-BAC6-4D72-BF55-A6DC2F411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DAE60-EFCE-4A57-AFEF-E5A4D9D20617}" type="datetimeFigureOut">
              <a:rPr lang="en-GB" smtClean="0"/>
              <a:pPr/>
              <a:t>16/12/2014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F3BCF-746D-4DB5-9CCF-F08C2E8A0B5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RF Tutorial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G Burt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7"/>
          <p:cNvPicPr>
            <a:picLocks noChangeAspect="1" noChangeArrowheads="1"/>
          </p:cNvPicPr>
          <p:nvPr/>
        </p:nvPicPr>
        <p:blipFill>
          <a:blip r:embed="rId3" cstate="print"/>
          <a:srcRect r="28488"/>
          <a:stretch>
            <a:fillRect/>
          </a:stretch>
        </p:blipFill>
        <p:spPr bwMode="auto">
          <a:xfrm>
            <a:off x="4895850" y="4005263"/>
            <a:ext cx="42481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4" cstate="print"/>
          <a:srcRect r="26935"/>
          <a:stretch>
            <a:fillRect/>
          </a:stretch>
        </p:blipFill>
        <p:spPr bwMode="auto">
          <a:xfrm>
            <a:off x="4572000" y="1268413"/>
            <a:ext cx="4392613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TM</a:t>
            </a:r>
            <a:r>
              <a:rPr lang="en-GB" baseline="-25000" smtClean="0"/>
              <a:t>010</a:t>
            </a:r>
            <a:r>
              <a:rPr lang="en-GB" smtClean="0"/>
              <a:t> Monopole Mode</a:t>
            </a:r>
          </a:p>
        </p:txBody>
      </p: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0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>
            <p:ph idx="1"/>
          </p:nvPr>
        </p:nvGraphicFramePr>
        <p:xfrm>
          <a:off x="250825" y="1873250"/>
          <a:ext cx="3902075" cy="4127500"/>
        </p:xfrm>
        <a:graphic>
          <a:graphicData uri="http://schemas.openxmlformats.org/presentationml/2006/ole">
            <p:oleObj spid="_x0000_s1026" name="Equation" r:id="rId5" imgW="1752480" imgH="1854000" progId="Equation.DSMT4">
              <p:embed/>
            </p:oleObj>
          </a:graphicData>
        </a:graphic>
      </p:graphicFrame>
      <p:sp>
        <p:nvSpPr>
          <p:cNvPr id="4103" name="Text Box 14"/>
          <p:cNvSpPr txBox="1">
            <a:spLocks noChangeArrowheads="1"/>
          </p:cNvSpPr>
          <p:nvPr/>
        </p:nvSpPr>
        <p:spPr bwMode="auto">
          <a:xfrm>
            <a:off x="5219700" y="4141788"/>
            <a:ext cx="64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E</a:t>
            </a:r>
          </a:p>
        </p:txBody>
      </p:sp>
      <p:sp>
        <p:nvSpPr>
          <p:cNvPr id="4104" name="Text Box 15"/>
          <p:cNvSpPr txBox="1">
            <a:spLocks noChangeArrowheads="1"/>
          </p:cNvSpPr>
          <p:nvPr/>
        </p:nvSpPr>
        <p:spPr bwMode="auto">
          <a:xfrm>
            <a:off x="5219700" y="15494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H</a:t>
            </a:r>
          </a:p>
        </p:txBody>
      </p:sp>
      <p:sp>
        <p:nvSpPr>
          <p:cNvPr id="4105" name="Line 16"/>
          <p:cNvSpPr>
            <a:spLocks noChangeShapeType="1"/>
          </p:cNvSpPr>
          <p:nvPr/>
        </p:nvSpPr>
        <p:spPr bwMode="auto">
          <a:xfrm>
            <a:off x="5508625" y="5373688"/>
            <a:ext cx="36353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4106" name="Text Box 17"/>
          <p:cNvSpPr txBox="1">
            <a:spLocks noChangeArrowheads="1"/>
          </p:cNvSpPr>
          <p:nvPr/>
        </p:nvSpPr>
        <p:spPr bwMode="auto">
          <a:xfrm>
            <a:off x="5795963" y="501332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Beam</a:t>
            </a:r>
          </a:p>
        </p:txBody>
      </p:sp>
      <p:sp>
        <p:nvSpPr>
          <p:cNvPr id="4107" name="Rectangle 19"/>
          <p:cNvSpPr>
            <a:spLocks noChangeArrowheads="1"/>
          </p:cNvSpPr>
          <p:nvPr/>
        </p:nvSpPr>
        <p:spPr bwMode="auto">
          <a:xfrm>
            <a:off x="179388" y="1414463"/>
            <a:ext cx="4176712" cy="49672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108" name="TextBox 11"/>
          <p:cNvSpPr txBox="1">
            <a:spLocks noChangeArrowheads="1"/>
          </p:cNvSpPr>
          <p:nvPr/>
        </p:nvSpPr>
        <p:spPr bwMode="auto">
          <a:xfrm>
            <a:off x="2555875" y="6011863"/>
            <a:ext cx="180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Z</a:t>
            </a:r>
            <a:r>
              <a:rPr lang="en-GB" baseline="-25000"/>
              <a:t>0</a:t>
            </a:r>
            <a:r>
              <a:rPr lang="en-GB"/>
              <a:t>=377 Ohms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Transit time factor</a:t>
            </a:r>
            <a:endParaRPr lang="en-US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1412875"/>
            <a:ext cx="4751388" cy="5257800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  <a:defRPr/>
            </a:pPr>
            <a:r>
              <a:rPr lang="en-GB" sz="2000" dirty="0"/>
              <a:t>An electron travelling close to the speed of light traverses through a cavity. During its transit it sees a time varying electric field. If we use the voltage as complex, the maximum possible energy gain is given by the magnitude,</a:t>
            </a:r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Where T is the transit time factor given by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For a gap length, g.</a:t>
            </a:r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For a given Voltage (=E</a:t>
            </a:r>
            <a:r>
              <a:rPr lang="en-GB" sz="2000" baseline="-25000" dirty="0" smtClean="0"/>
              <a:t>0</a:t>
            </a:r>
            <a:r>
              <a:rPr lang="en-GB" sz="2000" dirty="0" smtClean="0"/>
              <a:t>L) it is clear that we get maximum energy gain for a small gap.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US" sz="2000" dirty="0"/>
          </a:p>
        </p:txBody>
      </p:sp>
      <p:sp>
        <p:nvSpPr>
          <p:cNvPr id="6150" name="Rectangle 4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1" name="Rectangle 5"/>
          <p:cNvSpPr>
            <a:spLocks noChangeArrowheads="1"/>
          </p:cNvSpPr>
          <p:nvPr/>
        </p:nvSpPr>
        <p:spPr bwMode="auto">
          <a:xfrm>
            <a:off x="0" y="3230563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1116013" y="278130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3" name="Rectangle 8"/>
          <p:cNvSpPr>
            <a:spLocks noChangeArrowheads="1"/>
          </p:cNvSpPr>
          <p:nvPr/>
        </p:nvSpPr>
        <p:spPr bwMode="auto">
          <a:xfrm>
            <a:off x="971550" y="278130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4" name="Rectangle 9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pic>
        <p:nvPicPr>
          <p:cNvPr id="6156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1293813"/>
            <a:ext cx="3313113" cy="27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538163" y="2881313"/>
          <a:ext cx="4105275" cy="792162"/>
        </p:xfrm>
        <a:graphic>
          <a:graphicData uri="http://schemas.openxmlformats.org/presentationml/2006/ole">
            <p:oleObj spid="_x0000_s3074" name="Equation" r:id="rId5" imgW="2501640" imgH="482400" progId="Equation.DSMT4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622300" y="4105275"/>
          <a:ext cx="3938588" cy="1584325"/>
        </p:xfrm>
        <a:graphic>
          <a:graphicData uri="http://schemas.openxmlformats.org/presentationml/2006/ole">
            <p:oleObj spid="_x0000_s3075" name="Equation" r:id="rId6" imgW="2400120" imgH="965160" progId="Equation.DSMT4">
              <p:embed/>
            </p:oleObj>
          </a:graphicData>
        </a:graphic>
      </p:graphicFrame>
      <p:graphicFrame>
        <p:nvGraphicFramePr>
          <p:cNvPr id="14" name="Chart 13"/>
          <p:cNvGraphicFramePr/>
          <p:nvPr/>
        </p:nvGraphicFramePr>
        <p:xfrm>
          <a:off x="4572000" y="41148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Transit time factor</a:t>
            </a:r>
            <a:endParaRPr lang="en-US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1412875"/>
            <a:ext cx="8496498" cy="5257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The maximum energy gain is hence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Considering the cavity length is g=</a:t>
            </a:r>
            <a:r>
              <a:rPr lang="en-GB" sz="2000" dirty="0" smtClean="0">
                <a:latin typeface="Symbol" pitchFamily="18" charset="2"/>
              </a:rPr>
              <a:t>l</a:t>
            </a:r>
            <a:r>
              <a:rPr lang="en-GB" sz="2000" dirty="0" smtClean="0"/>
              <a:t>/4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US" sz="2000" dirty="0"/>
          </a:p>
        </p:txBody>
      </p:sp>
      <p:sp>
        <p:nvSpPr>
          <p:cNvPr id="6150" name="Rectangle 4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1" name="Rectangle 5"/>
          <p:cNvSpPr>
            <a:spLocks noChangeArrowheads="1"/>
          </p:cNvSpPr>
          <p:nvPr/>
        </p:nvSpPr>
        <p:spPr bwMode="auto">
          <a:xfrm>
            <a:off x="0" y="3230563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1116013" y="278130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3" name="Rectangle 8"/>
          <p:cNvSpPr>
            <a:spLocks noChangeArrowheads="1"/>
          </p:cNvSpPr>
          <p:nvPr/>
        </p:nvSpPr>
        <p:spPr bwMode="auto">
          <a:xfrm>
            <a:off x="971550" y="278130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4" name="Rectangle 9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3059832" y="2204864"/>
          <a:ext cx="2808312" cy="1156227"/>
        </p:xfrm>
        <a:graphic>
          <a:graphicData uri="http://schemas.openxmlformats.org/presentationml/2006/ole">
            <p:oleObj spid="_x0000_s11266" name="Equation" r:id="rId4" imgW="1726920" imgH="711000" progId="Equation.DSMT4">
              <p:embed/>
            </p:oleObj>
          </a:graphicData>
        </a:graphic>
      </p:graphicFrame>
      <p:graphicFrame>
        <p:nvGraphicFramePr>
          <p:cNvPr id="11268" name="Object 2"/>
          <p:cNvGraphicFramePr>
            <a:graphicFrameLocks noChangeAspect="1"/>
          </p:cNvGraphicFramePr>
          <p:nvPr/>
        </p:nvGraphicFramePr>
        <p:xfrm>
          <a:off x="2916238" y="3984625"/>
          <a:ext cx="2808287" cy="908050"/>
        </p:xfrm>
        <a:graphic>
          <a:graphicData uri="http://schemas.openxmlformats.org/presentationml/2006/ole">
            <p:oleObj spid="_x0000_s11268" name="Equation" r:id="rId5" imgW="1726920" imgH="5587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Shunt Impedance</a:t>
            </a:r>
            <a:endParaRPr lang="en-US" smtClean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smtClean="0"/>
              <a:t>Another useful definition is the shunt impedance,</a:t>
            </a:r>
          </a:p>
          <a:p>
            <a:pPr eaLnBrk="1" hangingPunct="1"/>
            <a:endParaRPr lang="en-GB" sz="2800" smtClean="0"/>
          </a:p>
          <a:p>
            <a:pPr eaLnBrk="1" hangingPunct="1"/>
            <a:endParaRPr lang="en-GB" sz="2800" smtClean="0"/>
          </a:p>
          <a:p>
            <a:pPr eaLnBrk="1" hangingPunct="1"/>
            <a:r>
              <a:rPr lang="en-GB" sz="2800" smtClean="0"/>
              <a:t>This quantity is useful for equivalent circuits as it relates the voltage in the circuit (cavity) to the power dissipated in the resistor (cavity walls).</a:t>
            </a:r>
          </a:p>
          <a:p>
            <a:pPr eaLnBrk="1" hangingPunct="1"/>
            <a:r>
              <a:rPr lang="en-GB" sz="2800" smtClean="0"/>
              <a:t>Shunt Impedance is also important as it is related to the power induced in the mode by the beam (important for unwanted cavity modes)</a:t>
            </a:r>
            <a:endParaRPr lang="en-US" sz="2800" smtClean="0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0" y="3192463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3544888" y="2060575"/>
          <a:ext cx="1768475" cy="1184275"/>
        </p:xfrm>
        <a:graphic>
          <a:graphicData uri="http://schemas.openxmlformats.org/presentationml/2006/ole">
            <p:oleObj spid="_x0000_s9218" name="Equation" r:id="rId4" imgW="736560" imgH="495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TM010 Shunt Impedance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160338" y="1287463"/>
          <a:ext cx="3287712" cy="2268537"/>
        </p:xfrm>
        <a:graphic>
          <a:graphicData uri="http://schemas.openxmlformats.org/presentationml/2006/ole">
            <p:oleObj spid="_x0000_s10242" name="Equation" r:id="rId3" imgW="1473120" imgH="1015920" progId="Equation.DSMT4">
              <p:embed/>
            </p:oleObj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>
            <p:ph idx="1"/>
          </p:nvPr>
        </p:nvGraphicFramePr>
        <p:xfrm>
          <a:off x="4140200" y="1412875"/>
          <a:ext cx="4833938" cy="3516313"/>
        </p:xfrm>
        <a:graphic>
          <a:graphicData uri="http://schemas.openxmlformats.org/presentationml/2006/ole">
            <p:oleObj spid="_x0000_s10243" name="Equation" r:id="rId4" imgW="2514600" imgH="1828800" progId="Equation.DSMT4">
              <p:embed/>
            </p:oleObj>
          </a:graphicData>
        </a:graphic>
      </p:graphicFrame>
      <p:graphicFrame>
        <p:nvGraphicFramePr>
          <p:cNvPr id="13316" name="Object 5"/>
          <p:cNvGraphicFramePr>
            <a:graphicFrameLocks noChangeAspect="1"/>
          </p:cNvGraphicFramePr>
          <p:nvPr/>
        </p:nvGraphicFramePr>
        <p:xfrm>
          <a:off x="577850" y="4949825"/>
          <a:ext cx="5135563" cy="1531938"/>
        </p:xfrm>
        <a:graphic>
          <a:graphicData uri="http://schemas.openxmlformats.org/presentationml/2006/ole">
            <p:oleObj spid="_x0000_s10244" name="Equation" r:id="rId5" imgW="2387520" imgH="7110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Radius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For a pillbox TM010 mode the radius is given by</a:t>
            </a:r>
          </a:p>
          <a:p>
            <a:r>
              <a:rPr lang="en-GB" dirty="0" smtClean="0"/>
              <a:t>k=</a:t>
            </a:r>
            <a:r>
              <a:rPr lang="en-GB" dirty="0" smtClean="0">
                <a:latin typeface="Symbol" pitchFamily="18" charset="2"/>
              </a:rPr>
              <a:t>w</a:t>
            </a:r>
            <a:r>
              <a:rPr lang="en-GB" dirty="0" smtClean="0"/>
              <a:t>/c</a:t>
            </a:r>
          </a:p>
          <a:p>
            <a:r>
              <a:rPr lang="en-GB" dirty="0" smtClean="0"/>
              <a:t>R=2.4/k=2.4</a:t>
            </a:r>
            <a:r>
              <a:rPr lang="en-GB" dirty="0" smtClean="0">
                <a:latin typeface="Symbol" pitchFamily="18" charset="2"/>
              </a:rPr>
              <a:t>l</a:t>
            </a:r>
            <a:r>
              <a:rPr lang="en-GB" dirty="0" smtClean="0"/>
              <a:t>/2</a:t>
            </a:r>
            <a:r>
              <a:rPr lang="en-GB" dirty="0" smtClean="0">
                <a:latin typeface="Symbol" pitchFamily="18" charset="2"/>
              </a:rPr>
              <a:t>p</a:t>
            </a:r>
            <a:endParaRPr lang="en-GB" dirty="0">
              <a:latin typeface="Symbol" pitchFamily="18" charset="2"/>
            </a:endParaRPr>
          </a:p>
        </p:txBody>
      </p:sp>
      <p:graphicFrame>
        <p:nvGraphicFramePr>
          <p:cNvPr id="25602" name="Object 5"/>
          <p:cNvGraphicFramePr>
            <a:graphicFrameLocks noChangeAspect="1"/>
          </p:cNvGraphicFramePr>
          <p:nvPr/>
        </p:nvGraphicFramePr>
        <p:xfrm>
          <a:off x="587375" y="4149725"/>
          <a:ext cx="6800850" cy="1804988"/>
        </p:xfrm>
        <a:graphic>
          <a:graphicData uri="http://schemas.openxmlformats.org/presentationml/2006/ole">
            <p:oleObj spid="_x0000_s25602" name="Equation" r:id="rId3" imgW="3162240" imgH="8380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is the maximum gradient of a 100 cell 12 GHz structure driven by a 50 MW klystron (assume pillbox parameters)</a:t>
            </a:r>
          </a:p>
          <a:p>
            <a:r>
              <a:rPr lang="en-GB" sz="2400" dirty="0" smtClean="0"/>
              <a:t>R</a:t>
            </a:r>
            <a:r>
              <a:rPr lang="en-GB" sz="2400" baseline="-25000" dirty="0" smtClean="0"/>
              <a:t>s</a:t>
            </a:r>
            <a:r>
              <a:rPr lang="en-GB" sz="2400" dirty="0" smtClean="0"/>
              <a:t>=5E4/</a:t>
            </a:r>
            <a:r>
              <a:rPr lang="en-GB" sz="2400" dirty="0" err="1" smtClean="0"/>
              <a:t>Rsurf</a:t>
            </a:r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For 100 cells</a:t>
            </a:r>
          </a:p>
          <a:p>
            <a:endParaRPr lang="en-GB" dirty="0"/>
          </a:p>
        </p:txBody>
      </p:sp>
      <p:graphicFrame>
        <p:nvGraphicFramePr>
          <p:cNvPr id="102411" name="Object 11"/>
          <p:cNvGraphicFramePr>
            <a:graphicFrameLocks noChangeAspect="1"/>
          </p:cNvGraphicFramePr>
          <p:nvPr/>
        </p:nvGraphicFramePr>
        <p:xfrm>
          <a:off x="5989638" y="2924175"/>
          <a:ext cx="1801812" cy="893763"/>
        </p:xfrm>
        <a:graphic>
          <a:graphicData uri="http://schemas.openxmlformats.org/presentationml/2006/ole">
            <p:oleObj spid="_x0000_s26626" name="Equation" r:id="rId3" imgW="901440" imgH="444240" progId="Equation.DSMT4">
              <p:embed/>
            </p:oleObj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268163" y="3772198"/>
          <a:ext cx="8696325" cy="1096962"/>
        </p:xfrm>
        <a:graphic>
          <a:graphicData uri="http://schemas.openxmlformats.org/presentationml/2006/ole">
            <p:oleObj spid="_x0000_s26627" name="Equation" r:id="rId4" imgW="4051080" imgH="507960" progId="Equation.DSMT4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222500" y="5373688"/>
          <a:ext cx="4033838" cy="547687"/>
        </p:xfrm>
        <a:graphic>
          <a:graphicData uri="http://schemas.openxmlformats.org/presentationml/2006/ole">
            <p:oleObj spid="_x0000_s26628" name="Equation" r:id="rId5" imgW="187956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is the maximum gradient of a 100 cell 12 GHz structure driven by a 50 MW klystron (assume pillbox parameters)</a:t>
            </a:r>
          </a:p>
          <a:p>
            <a:r>
              <a:rPr lang="en-GB" dirty="0" smtClean="0"/>
              <a:t>V for 50 MW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Gradient is V/L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849313" y="4005263"/>
          <a:ext cx="6624637" cy="657225"/>
        </p:xfrm>
        <a:graphic>
          <a:graphicData uri="http://schemas.openxmlformats.org/presentationml/2006/ole">
            <p:oleObj spid="_x0000_s27652" name="Equation" r:id="rId3" imgW="3085920" imgH="304560" progId="Equation.DSMT4">
              <p:embed/>
            </p:oleObj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512888" y="5537200"/>
          <a:ext cx="5153025" cy="904875"/>
        </p:xfrm>
        <a:graphic>
          <a:graphicData uri="http://schemas.openxmlformats.org/presentationml/2006/ole">
            <p:oleObj spid="_x0000_s27653" name="Equation" r:id="rId4" imgW="2400120" imgH="419040" progId="Equation.DSMT4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60232" y="5733256"/>
            <a:ext cx="190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= 63 MV/m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261</Words>
  <Application>Microsoft Office PowerPoint</Application>
  <PresentationFormat>On-screen Show (4:3)</PresentationFormat>
  <Paragraphs>64</Paragraphs>
  <Slides>9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Office Theme</vt:lpstr>
      <vt:lpstr>Equation</vt:lpstr>
      <vt:lpstr>MathType 5.0 Equation</vt:lpstr>
      <vt:lpstr>RF Tutorial</vt:lpstr>
      <vt:lpstr>TM010 Monopole Mode</vt:lpstr>
      <vt:lpstr>Transit time factor</vt:lpstr>
      <vt:lpstr>Transit time factor</vt:lpstr>
      <vt:lpstr>Shunt Impedance</vt:lpstr>
      <vt:lpstr>TM010 Shunt Impedance</vt:lpstr>
      <vt:lpstr>Radius</vt:lpstr>
      <vt:lpstr>Slide 8</vt:lpstr>
      <vt:lpstr>Slide 9</vt:lpstr>
    </vt:vector>
  </TitlesOfParts>
  <Company>Lancaster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 Tutorial</dc:title>
  <dc:creator>Graemeburt32</dc:creator>
  <cp:lastModifiedBy>Graemeburt32</cp:lastModifiedBy>
  <cp:revision>5</cp:revision>
  <dcterms:created xsi:type="dcterms:W3CDTF">2014-12-05T17:31:26Z</dcterms:created>
  <dcterms:modified xsi:type="dcterms:W3CDTF">2014-12-16T16:55:36Z</dcterms:modified>
</cp:coreProperties>
</file>